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Roboto Mono"/>
      <p:regular r:id="rId28"/>
      <p:bold r:id="rId29"/>
      <p:italic r:id="rId30"/>
      <p:boldItalic r:id="rId31"/>
    </p:embeddedFont>
    <p:embeddedFont>
      <p:font typeface="Merriweather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RobotoMono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33" Type="http://schemas.openxmlformats.org/officeDocument/2006/relationships/font" Target="fonts/Merriweather-bold.fntdata"/><Relationship Id="rId10" Type="http://schemas.openxmlformats.org/officeDocument/2006/relationships/slide" Target="slides/slide5.xml"/><Relationship Id="rId32" Type="http://schemas.openxmlformats.org/officeDocument/2006/relationships/font" Target="fonts/Merriweather-regular.fntdata"/><Relationship Id="rId13" Type="http://schemas.openxmlformats.org/officeDocument/2006/relationships/slide" Target="slides/slide8.xml"/><Relationship Id="rId35" Type="http://schemas.openxmlformats.org/officeDocument/2006/relationships/font" Target="fonts/Merriweather-boldItalic.fntdata"/><Relationship Id="rId12" Type="http://schemas.openxmlformats.org/officeDocument/2006/relationships/slide" Target="slides/slide7.xml"/><Relationship Id="rId34" Type="http://schemas.openxmlformats.org/officeDocument/2006/relationships/font" Target="fonts/Merriweather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7caf54470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7caf54470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7caf54470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7caf54470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7caf54470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7caf54470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7caf54470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7caf54470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7caf54470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7caf54470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7caf54470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7caf54470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7caf54470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7caf54470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7caf544705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7caf544705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7e603505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7e603505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7e6035056b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7e6035056b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7f034e2af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7f034e2af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7caf54470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7caf54470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caf544705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caf54470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7caf54470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7caf54470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7caf54470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7caf54470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caf54470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7caf54470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7f034e2af9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7f034e2af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Smartphone App for Hair Salon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58075" y="1997800"/>
            <a:ext cx="8520600" cy="9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erriweather"/>
                <a:ea typeface="Merriweather"/>
                <a:cs typeface="Merriweather"/>
                <a:sym typeface="Merriweather"/>
              </a:rPr>
              <a:t>Team #1: Prem, Connor, </a:t>
            </a:r>
            <a:r>
              <a:rPr lang="en" sz="2100">
                <a:latin typeface="Merriweather"/>
                <a:ea typeface="Merriweather"/>
                <a:cs typeface="Merriweather"/>
                <a:sym typeface="Merriweather"/>
              </a:rPr>
              <a:t>Suli, Myles, </a:t>
            </a:r>
            <a:r>
              <a:rPr lang="en" sz="2100">
                <a:latin typeface="Merriweather"/>
                <a:ea typeface="Merriweather"/>
                <a:cs typeface="Merriweather"/>
                <a:sym typeface="Merriweather"/>
              </a:rPr>
              <a:t>Grace</a:t>
            </a:r>
            <a:endParaRPr sz="21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erriweather"/>
                <a:ea typeface="Merriweather"/>
                <a:cs typeface="Merriweather"/>
                <a:sym typeface="Merriweather"/>
              </a:rPr>
              <a:t>Advisor: Professor </a:t>
            </a:r>
            <a:endParaRPr sz="21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erriweather"/>
                <a:ea typeface="Merriweather"/>
                <a:cs typeface="Merriweather"/>
                <a:sym typeface="Merriweather"/>
              </a:rPr>
              <a:t>Jay Johns</a:t>
            </a:r>
            <a:endParaRPr sz="21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66" name="Google Shape;66;p13" title="big league barber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1652" y="2571750"/>
            <a:ext cx="2543483" cy="249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Stack</a:t>
            </a:r>
            <a:endParaRPr/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4644675" y="0"/>
            <a:ext cx="4166400" cy="50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Front-End</a:t>
            </a:r>
            <a:endParaRPr b="1"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React</a:t>
            </a:r>
            <a:endParaRPr sz="12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Back-End</a:t>
            </a:r>
            <a:endParaRPr b="1"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Node.js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Express.js</a:t>
            </a:r>
            <a:endParaRPr sz="12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Database</a:t>
            </a:r>
            <a:endParaRPr b="1"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SQL Server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Node-MSSQL Module</a:t>
            </a:r>
            <a:endParaRPr sz="12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API</a:t>
            </a:r>
            <a:endParaRPr b="1"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GuestVision (Proprietary)</a:t>
            </a:r>
            <a:endParaRPr sz="12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Additional technology to be added or changed as project requires.</a:t>
            </a:r>
            <a:endParaRPr b="1" sz="1400"/>
          </a:p>
        </p:txBody>
      </p:sp>
      <p:pic>
        <p:nvPicPr>
          <p:cNvPr descr="Download Free Tech stacks Icons in PNG &amp; SVG"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775" y="1352550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Resources</a:t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Git 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Discord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Figma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VSCode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SQL Server Management Studio</a:t>
            </a:r>
            <a:endParaRPr b="1"/>
          </a:p>
        </p:txBody>
      </p:sp>
      <p:pic>
        <p:nvPicPr>
          <p:cNvPr descr="Resource Icons - Free SVG &amp; PNG Resource Images - Noun Project"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725" y="1380500"/>
            <a:ext cx="2382500" cy="23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React?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-"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React is a JavaScript library created by Facebook (now Meta) that’s used to build user interfaces (UIs) for websites and apps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-"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Virtual DOM - makes apps super fast and smooth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-"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In short: A library to build fast, interactive, and modern user interfaces for the web App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actjs logo - Social media &amp; Logos Icons"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988" y="1656238"/>
            <a:ext cx="3575974" cy="178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Node.js/Express.js?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Node.js is a runtime environment that lets you run JavaScript on the server (not just in the browser).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B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uilt on Chrome’s V8 JavaScript engine.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ast, lightweight, and perfect for handling lots of requests at once.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Without Node.js, your React frontend can’t talk directly to the database (MSSQL).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Node.js acts as the middleman.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Express.js is a framework built on Node.js for building web servers and APIs.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Simplifies tasks like: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Handling routes (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/book-appointment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/cancel-appointment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Processing data sent from the frontend.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Sending responses back to React.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Talking to the database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Think of Node.js as the engine, and Express.js as the steering wheel and controls.</a:t>
            </a:r>
            <a:endParaRPr b="1"/>
          </a:p>
        </p:txBody>
      </p:sp>
      <p:pic>
        <p:nvPicPr>
          <p:cNvPr descr="File:Node.js logo.svg - Wikipedia"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706350"/>
            <a:ext cx="2955474" cy="18094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etting started with Express.js - Keeping it simple! | Ajeet Chaulagain" id="156" name="Google Shape;15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7700" y="3673900"/>
            <a:ext cx="1371625" cy="13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SQL Server/MSSQL?</a:t>
            </a:r>
            <a:endParaRPr/>
          </a:p>
        </p:txBody>
      </p:sp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4644675" y="500925"/>
            <a:ext cx="4166400" cy="44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-"/>
            </a:pPr>
            <a:r>
              <a:rPr b="1" lang="en" sz="1400">
                <a:latin typeface="Arial"/>
                <a:ea typeface="Arial"/>
                <a:cs typeface="Arial"/>
                <a:sym typeface="Arial"/>
              </a:rPr>
              <a:t>SQL Server (also called MSSQL) is a relational database management system made by Microsoft.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-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Stores your app’s structured data in tables and columns, and you query it using SQL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We are gonna be using it in our project for: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Users (customers)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Barbers (stylists)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Appointments (who, what haircut, when)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Promotions (Referral codes, coupons)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Node-MSSQL is a module that will allow Node.js to interact with the SQL database</a:t>
            </a:r>
            <a:endParaRPr b="1"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Most of the interaction with the app-specific database will be performed using this</a:t>
            </a:r>
            <a:endParaRPr sz="1400"/>
          </a:p>
        </p:txBody>
      </p:sp>
      <p:pic>
        <p:nvPicPr>
          <p:cNvPr descr="File:Sql data base with logo.png - Wikimedia Commons" id="163" name="Google Shape;1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150" y="1850839"/>
            <a:ext cx="3706499" cy="1730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6" title="microsoft-sql-server-logo-svg-vecto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0925" y="3652225"/>
            <a:ext cx="1763502" cy="1425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44675" y="500925"/>
            <a:ext cx="4166400" cy="45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Interaction with GuestVision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 order to manage appointment scheduling; we will need to find out how to send requests to GuestVision’s API.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may also get in contact with the current website’s developer to figure out how to form requests to Guestvision’s API.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Interaction with Website Developers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 IT capstone team is creating a website for Big League Barbers; we will need to contact said team to ensure smooth interaction between the site and the application.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Potential roadblocks for specific features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 number of the optional features rely on our ability to use the GuestVision API to implement them.</a:t>
            </a:r>
            <a:endParaRPr/>
          </a:p>
        </p:txBody>
      </p:sp>
      <p:pic>
        <p:nvPicPr>
          <p:cNvPr descr="Challenge - Free business and finance icons"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1150" y="1387925"/>
            <a:ext cx="2367651" cy="236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 Factors</a:t>
            </a:r>
            <a:endParaRPr/>
          </a:p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Meeting sprint goals consistently</a:t>
            </a:r>
            <a:endParaRPr b="1"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Proper project management</a:t>
            </a:r>
            <a:endParaRPr b="1"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Effective communication</a:t>
            </a:r>
            <a:endParaRPr b="1"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Team member diligence</a:t>
            </a:r>
            <a:endParaRPr b="1" sz="1600"/>
          </a:p>
        </p:txBody>
      </p:sp>
      <p:pic>
        <p:nvPicPr>
          <p:cNvPr descr="Success - Free people icons"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338" y="1298100"/>
            <a:ext cx="2547276" cy="254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Timeline</a:t>
            </a:r>
            <a:endParaRPr/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4236900" y="97150"/>
            <a:ext cx="2502000" cy="50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1 (Sept 20 – Sept 26)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Planning &amp; Setup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2 (Sept 27 – Oct 3)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UI/UX Design &amp; Database Build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3 (Oct 4 – Oct 10)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Core Screens – Part 1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4 (Oct 11 – Oct 17)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Appointments Feature – Part 1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5 (Oct 18 – Oct 24)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Appointments Feature – Part 2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6 (Oct 25 – Oct 31)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Reminders &amp; Notifications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imeline - Free time and date icons"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325" y="1412100"/>
            <a:ext cx="2319300" cy="231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9"/>
          <p:cNvSpPr txBox="1"/>
          <p:nvPr>
            <p:ph idx="1" type="body"/>
          </p:nvPr>
        </p:nvSpPr>
        <p:spPr>
          <a:xfrm>
            <a:off x="6532175" y="97150"/>
            <a:ext cx="2691900" cy="50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7 (Nov 1 – Nov 7)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Rewards &amp; Referrals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8 (Nov 8 – Nov 14)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Stylist &amp; Admin Features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9 (Nov 15 – Nov 21)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Polish &amp; Integration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10 (Nov 22 – Nov 26)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Sponsor Feedback &amp; Iteration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Week 11 (Nov 27 – Nov 30)</a:t>
            </a:r>
            <a:endParaRPr b="1"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Final Testing &amp; Presentation Prep</a:t>
            </a:r>
            <a:endParaRPr sz="12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1536750" y="1797875"/>
            <a:ext cx="70770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119825" y="3346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/>
              <a:t>Questions?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4636500" y="117200"/>
            <a:ext cx="4166400" cy="50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46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05"/>
              <a:buChar char="-"/>
            </a:pPr>
            <a:r>
              <a:rPr b="1" lang="en" sz="1305"/>
              <a:t>Team Introduction</a:t>
            </a:r>
            <a:endParaRPr b="1" sz="130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Team Lead + Members and roles</a:t>
            </a:r>
            <a:endParaRPr sz="113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Project Sponsor</a:t>
            </a:r>
            <a:endParaRPr sz="1135"/>
          </a:p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35"/>
          </a:p>
          <a:p>
            <a:pPr indent="-311467" lvl="0" marL="45720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1305"/>
              <a:buChar char="-"/>
            </a:pPr>
            <a:r>
              <a:rPr b="1" lang="en" sz="1305"/>
              <a:t>Project Info</a:t>
            </a:r>
            <a:endParaRPr b="1" sz="130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Background Info</a:t>
            </a:r>
            <a:endParaRPr sz="113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Impact</a:t>
            </a:r>
            <a:endParaRPr sz="113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Expected Deliverable</a:t>
            </a:r>
            <a:endParaRPr sz="113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Requirements</a:t>
            </a:r>
            <a:endParaRPr sz="1135"/>
          </a:p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35"/>
          </a:p>
          <a:p>
            <a:pPr indent="-311467" lvl="0" marL="45720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1305"/>
              <a:buChar char="-"/>
            </a:pPr>
            <a:r>
              <a:rPr b="1" lang="en" sz="1305"/>
              <a:t>Technology</a:t>
            </a:r>
            <a:endParaRPr b="1" sz="130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Tech Stack</a:t>
            </a:r>
            <a:endParaRPr sz="1135"/>
          </a:p>
          <a:p>
            <a:pPr indent="-300672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React</a:t>
            </a:r>
            <a:endParaRPr sz="1135"/>
          </a:p>
          <a:p>
            <a:pPr indent="-300672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Node.js</a:t>
            </a:r>
            <a:endParaRPr sz="1135"/>
          </a:p>
          <a:p>
            <a:pPr indent="-300672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Express.js</a:t>
            </a:r>
            <a:endParaRPr sz="1135"/>
          </a:p>
          <a:p>
            <a:pPr indent="-300672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SQL Server</a:t>
            </a:r>
            <a:endParaRPr sz="1135"/>
          </a:p>
          <a:p>
            <a:pPr indent="-300672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Git</a:t>
            </a:r>
            <a:endParaRPr sz="113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Other Resources</a:t>
            </a:r>
            <a:endParaRPr sz="1135"/>
          </a:p>
          <a:p>
            <a:pPr indent="0" lvl="0" marL="91440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105"/>
          </a:p>
          <a:p>
            <a:pPr indent="-311467" lvl="0" marL="45720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1305"/>
              <a:buChar char="-"/>
            </a:pPr>
            <a:r>
              <a:rPr b="1" lang="en" sz="1305"/>
              <a:t>Other Concerns</a:t>
            </a:r>
            <a:endParaRPr b="1" sz="130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Challenges</a:t>
            </a:r>
            <a:endParaRPr sz="113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Success Factors</a:t>
            </a:r>
            <a:endParaRPr sz="1135"/>
          </a:p>
          <a:p>
            <a:pPr indent="-30067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35"/>
              <a:buChar char="-"/>
            </a:pPr>
            <a:r>
              <a:rPr lang="en" sz="1135"/>
              <a:t>Development Timeline</a:t>
            </a:r>
            <a:endParaRPr sz="1135"/>
          </a:p>
          <a:p>
            <a:pPr indent="0" lvl="0" marL="91440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35"/>
          </a:p>
          <a:p>
            <a:pPr indent="-311467" lvl="0" marL="45720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SzPts val="1305"/>
              <a:buChar char="-"/>
            </a:pPr>
            <a:r>
              <a:rPr b="1" lang="en" sz="1305"/>
              <a:t>Q&amp;A</a:t>
            </a:r>
            <a:endParaRPr b="1" sz="1305"/>
          </a:p>
        </p:txBody>
      </p:sp>
      <p:pic>
        <p:nvPicPr>
          <p:cNvPr descr="Table Of Contents Icons - Free SVG &amp; PNG Table Of Contents Images - Noun  Project"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375" y="1085850"/>
            <a:ext cx="1551200" cy="1551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le Of Contents Icons - Free SVG &amp; PNG Table Of Contents Images - Noun  Project"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6896" y="1085850"/>
            <a:ext cx="1551200" cy="1551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le Of Contents Icons - Free SVG &amp; PNG Table Of Contents Images - Noun  Project"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363" y="2201625"/>
            <a:ext cx="1551200" cy="1551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le Of Contents Icons - Free SVG &amp; PNG Table Of Contents Images - Noun  Project"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6883" y="2201625"/>
            <a:ext cx="1551200" cy="15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644675" y="253100"/>
            <a:ext cx="4166400" cy="48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Prem Krishna Lavu</a:t>
            </a:r>
            <a:endParaRPr b="1"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Team Lead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Front-end Developer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Connor Springer</a:t>
            </a:r>
            <a:endParaRPr b="1"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Back-End Developer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Suli Alsallal</a:t>
            </a:r>
            <a:endParaRPr b="1"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Back-End Developer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Myles Olagbegi</a:t>
            </a:r>
            <a:endParaRPr b="1"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Front-end Developer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Grace Lueking</a:t>
            </a:r>
            <a:endParaRPr b="1"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Full Stack Developer</a:t>
            </a:r>
            <a:endParaRPr/>
          </a:p>
        </p:txBody>
      </p:sp>
      <p:pic>
        <p:nvPicPr>
          <p:cNvPr id="83" name="Google Shape;83;p15" title="team-icon-2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888" y="1499400"/>
            <a:ext cx="2324175" cy="23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Sponsor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Big League Barbers</a:t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6715 W Jefferson Blvd, Fort Wayne, IN 46804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highlight>
                  <a:schemeClr val="lt1"/>
                </a:highlight>
              </a:rPr>
              <a:t>Contact: Erin Paino (by email)</a:t>
            </a:r>
            <a:endParaRPr sz="20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Advisor: Professor Jay Johns</a:t>
            </a:r>
            <a:endParaRPr sz="2000"/>
          </a:p>
        </p:txBody>
      </p:sp>
      <p:pic>
        <p:nvPicPr>
          <p:cNvPr id="90" name="Google Shape;90;p16" title="big league barber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8962" y="1448500"/>
            <a:ext cx="2292025" cy="22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League Barbers already has a website for making appointments, describes operating hours, does marketing, and provides contact information and maps to the salon.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Problem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Website is not very user friendly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Name and phone number lookup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Want a mobile version to make it easier and more accessible for clients 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Solution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Make the web app more user friendly for clients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Allow clients to schedule appointments on a mobile app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Allow clients to schedule haircut and beard trim</a:t>
            </a:r>
            <a:endParaRPr/>
          </a:p>
        </p:txBody>
      </p:sp>
      <p:pic>
        <p:nvPicPr>
          <p:cNvPr id="97" name="Google Shape;97;p17" title="Screenshot 2025-09-17 at 1.08.04 PM.png"/>
          <p:cNvPicPr preferRelativeResize="0"/>
          <p:nvPr/>
        </p:nvPicPr>
        <p:blipFill rotWithShape="1">
          <a:blip r:embed="rId3">
            <a:alphaModFix/>
          </a:blip>
          <a:srcRect b="31693" l="0" r="0" t="0"/>
          <a:stretch/>
        </p:blipFill>
        <p:spPr>
          <a:xfrm>
            <a:off x="6275" y="1068498"/>
            <a:ext cx="4312627" cy="173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 title="BigLeagueBarberGif.gif"/>
          <p:cNvPicPr preferRelativeResize="0"/>
          <p:nvPr/>
        </p:nvPicPr>
        <p:blipFill rotWithShape="1">
          <a:blip r:embed="rId4">
            <a:alphaModFix/>
          </a:blip>
          <a:srcRect b="0" l="0" r="0" t="16464"/>
          <a:stretch/>
        </p:blipFill>
        <p:spPr>
          <a:xfrm>
            <a:off x="11050" y="2965100"/>
            <a:ext cx="4312625" cy="217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Impact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Boost the business’ reach by allowing easier communication between barbers and customers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Improve end-user experience when scheduling appointments with Big League Barbers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-"/>
            </a:pPr>
            <a:r>
              <a:rPr b="1" lang="en" sz="1500"/>
              <a:t>Allow the business an opportunity to have an app for their customers to easily schedule appointments</a:t>
            </a:r>
            <a:endParaRPr b="1" sz="1500"/>
          </a:p>
        </p:txBody>
      </p:sp>
      <p:pic>
        <p:nvPicPr>
          <p:cNvPr descr="Impact - Free social icons"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625" y="1256400"/>
            <a:ext cx="2630700" cy="263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Deliverable</a:t>
            </a:r>
            <a:endParaRPr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Web App available on Android and IOS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Website does not function great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Web App for easy customer use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Register and login page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Allow customers to Register an account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Appointments under their name &amp; number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Website does not contain Register/Login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Appointment booking for various different haircuts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Haircut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Beard trim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descr="Beard trimming - Free electronics icons"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125" y="3829050"/>
            <a:ext cx="1159325" cy="1159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air cut - Free beauty icons"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700" y="1706325"/>
            <a:ext cx="2039601" cy="203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4644675" y="138800"/>
            <a:ext cx="4166400" cy="49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Schedule haircuts by </a:t>
            </a:r>
            <a:r>
              <a:rPr b="1" lang="en"/>
              <a:t>themselves</a:t>
            </a:r>
            <a:r>
              <a:rPr b="1" lang="en"/>
              <a:t> and with a beard trim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Have haircut with a beard trim take up two slots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Create User accounts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Store name, email, and phone number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Promote special offers and coupons on the app and through push/email notifications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7th inning stretch system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7th haircut is free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Users get  a notification via email and text when they have reached the 7th haircut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Send out reminders for appointment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Who it’s with, type of service, time of appointment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If they don’t request specific stylist, it goes automatically to the next stylist available</a:t>
            </a:r>
            <a:endParaRPr/>
          </a:p>
        </p:txBody>
      </p:sp>
      <p:pic>
        <p:nvPicPr>
          <p:cNvPr descr="Requirement - Free files and folders icons"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800" y="1253175"/>
            <a:ext cx="2702350" cy="27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Stretch Goals</a:t>
            </a:r>
            <a:endParaRPr/>
          </a:p>
        </p:txBody>
      </p:sp>
      <p:sp>
        <p:nvSpPr>
          <p:cNvPr id="126" name="Google Shape;126;p2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If an appointment is cancelled, have it show up as cancelled on Big League’s end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Referral codes for users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Give user $2 off their next haircut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Can apply it automatically</a:t>
            </a:r>
            <a:endParaRPr/>
          </a:p>
        </p:txBody>
      </p:sp>
      <p:pic>
        <p:nvPicPr>
          <p:cNvPr descr="Future - Free time and date icons"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438" y="938213"/>
            <a:ext cx="3267075" cy="326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